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Roboto Slab" pitchFamily="2" charset="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58BCAD-9617-4B7B-A792-C3B092A3D6D5}">
  <a:tblStyle styleId="{7758BCAD-9617-4B7B-A792-C3B092A3D6D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9B7368-43FD-4F18-AA9C-0DD863A5507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3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f45a051d7_8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bf45a051d7_8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3bf45a051d7_8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f48406a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f48406a74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3bf48406a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f45a051d7_8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bf45a051d7_8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3bf45a051d7_8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f45a051d7_8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3bf45a051d7_8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3bf45a051d7_8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f45a051d7_8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bf45a051d7_8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3bf45a051d7_8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f45a051d7_8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3bf45a051d7_8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3bf45a051d7_8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f45a051d7_8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3bf45a051d7_8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3bf45a051d7_8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f48406a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3bf48406a7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3bf48406a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6"/>
          <p:cNvSpPr/>
          <p:nvPr/>
        </p:nvSpPr>
        <p:spPr>
          <a:xfrm>
            <a:off x="6280200" y="2118950"/>
            <a:ext cx="7746000" cy="1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450"/>
              <a:buFont typeface="Roboto Slab"/>
              <a:buNone/>
            </a:pPr>
            <a:r>
              <a:rPr lang="en-US" sz="4450" dirty="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Carbon-Aware Automated Smart Grid Vending (BPDB / DESCO)</a:t>
            </a:r>
            <a:endParaRPr sz="4450" dirty="0">
              <a:solidFill>
                <a:srgbClr val="3257B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450"/>
              <a:buFont typeface="Roboto Slab"/>
              <a:buNone/>
            </a:pPr>
            <a:endParaRPr sz="4450" dirty="0">
              <a:solidFill>
                <a:srgbClr val="3257B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1" name="Google Shape;101;p26"/>
          <p:cNvSpPr/>
          <p:nvPr/>
        </p:nvSpPr>
        <p:spPr>
          <a:xfrm>
            <a:off x="6280190" y="4336018"/>
            <a:ext cx="7556421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2200"/>
              <a:buFont typeface="Roboto Slab"/>
              <a:buNone/>
            </a:pPr>
            <a:endParaRPr sz="2200" b="0" i="0" u="none" strike="noStrike" cap="none"/>
          </a:p>
        </p:txBody>
      </p:sp>
      <p:sp>
        <p:nvSpPr>
          <p:cNvPr id="102" name="Google Shape;102;p26"/>
          <p:cNvSpPr/>
          <p:nvPr/>
        </p:nvSpPr>
        <p:spPr>
          <a:xfrm>
            <a:off x="6280200" y="4817951"/>
            <a:ext cx="75564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2750" b="1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CSE407: Green Computing </a:t>
            </a:r>
            <a:endParaRPr sz="2750" b="1">
              <a:solidFill>
                <a:srgbClr val="1521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275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2750" b="1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ase </a:t>
            </a:r>
            <a:r>
              <a:rPr lang="en-US" sz="275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750" b="1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tudy 1</a:t>
            </a:r>
            <a:endParaRPr sz="2750" b="1" i="0" u="none" strike="noStrike" cap="none"/>
          </a:p>
        </p:txBody>
      </p:sp>
      <p:sp>
        <p:nvSpPr>
          <p:cNvPr id="103" name="Google Shape;103;p26"/>
          <p:cNvSpPr/>
          <p:nvPr/>
        </p:nvSpPr>
        <p:spPr>
          <a:xfrm>
            <a:off x="12500650" y="7292050"/>
            <a:ext cx="2129700" cy="93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858075" y="852325"/>
            <a:ext cx="130293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2200"/>
              <a:buFont typeface="Roboto Slab"/>
              <a:buNone/>
            </a:pPr>
            <a:r>
              <a:rPr lang="en-US" sz="3100" b="1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Comparison &amp; Validation</a:t>
            </a:r>
            <a:endParaRPr sz="31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12500650" y="7292050"/>
            <a:ext cx="2129700" cy="93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8" name="Google Shape;218;p35"/>
          <p:cNvGraphicFramePr/>
          <p:nvPr/>
        </p:nvGraphicFramePr>
        <p:xfrm>
          <a:off x="147100" y="2154050"/>
          <a:ext cx="7643700" cy="4455261"/>
        </p:xfrm>
        <a:graphic>
          <a:graphicData uri="http://schemas.openxmlformats.org/drawingml/2006/table">
            <a:tbl>
              <a:tblPr>
                <a:noFill/>
                <a:tableStyleId>{8F9B7368-43FD-4F18-AA9C-0DD863A5507C}</a:tableStyleId>
              </a:tblPr>
              <a:tblGrid>
                <a:gridCol w="110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</a:t>
                      </a:r>
                      <a:endParaRPr sz="17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AS-IS Energy (kWh)</a:t>
                      </a:r>
                      <a:endParaRPr sz="17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TO-BE Energy (kWh)</a:t>
                      </a:r>
                      <a:endParaRPr sz="17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Savings (kWh)</a:t>
                      </a:r>
                      <a:endParaRPr sz="17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CO2​ Savings (kg)</a:t>
                      </a:r>
                      <a:endParaRPr sz="17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Travel</a:t>
                      </a:r>
                      <a:endParaRPr sz="17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30.0 (Commute to POS)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(Automated IoT)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30.0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17.79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Servers</a:t>
                      </a:r>
                      <a:endParaRPr sz="17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15.0 (Monolith 24/7 Idle)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 (100 * 0.0003 API)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14.97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8.88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Printing</a:t>
                      </a:r>
                      <a:endParaRPr sz="17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 (POS Receipts)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(Digital Push)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1.48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</a:t>
                      </a:r>
                      <a:endParaRPr sz="17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 (Heavy SMS load)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 (Lightweight UDP)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 sz="1700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8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7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48.5</a:t>
                      </a:r>
                      <a:endParaRPr sz="17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17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48.46</a:t>
                      </a:r>
                      <a:endParaRPr sz="17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1F1F1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28.73</a:t>
                      </a:r>
                      <a:endParaRPr sz="1700" b="1">
                        <a:solidFill>
                          <a:srgbClr val="1F1F1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76200" marB="76200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oogle Shape;219;p35" title="energy_comparison_sl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200" y="2448350"/>
            <a:ext cx="6534799" cy="3921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 descr="Create a minimalistic thank you slide... it should follow our slide tone and ambience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7447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/>
          <p:nvPr/>
        </p:nvSpPr>
        <p:spPr>
          <a:xfrm>
            <a:off x="793790" y="2314813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3550"/>
              <a:buFont typeface="Roboto Slab"/>
              <a:buNone/>
            </a:pPr>
            <a:r>
              <a:rPr lang="en-US" sz="3550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Team Mem</a:t>
            </a:r>
            <a:r>
              <a:rPr lang="en-US" sz="355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bers</a:t>
            </a:r>
            <a:endParaRPr sz="3550" b="0" i="0" u="none" strike="noStrike" cap="none"/>
          </a:p>
        </p:txBody>
      </p:sp>
      <p:pic>
        <p:nvPicPr>
          <p:cNvPr id="110" name="Google Shape;110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990" y="3792617"/>
            <a:ext cx="67056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/>
          <p:nvPr/>
        </p:nvSpPr>
        <p:spPr>
          <a:xfrm>
            <a:off x="1824061" y="3792625"/>
            <a:ext cx="39864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lang="en-US"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Nura Alam Naim</a:t>
            </a:r>
            <a:endParaRPr sz="2200" b="0" i="0" u="none" strike="noStrike" cap="none"/>
          </a:p>
        </p:txBody>
      </p:sp>
      <p:sp>
        <p:nvSpPr>
          <p:cNvPr id="112" name="Google Shape;112;p27"/>
          <p:cNvSpPr/>
          <p:nvPr/>
        </p:nvSpPr>
        <p:spPr>
          <a:xfrm>
            <a:off x="1824038" y="4283035"/>
            <a:ext cx="2094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ID: </a:t>
            </a:r>
            <a:r>
              <a:rPr lang="en-US" sz="175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2022-3-60-123</a:t>
            </a:r>
            <a:endParaRPr sz="1750" b="0" i="0" u="none" strike="noStrike" cap="none"/>
          </a:p>
        </p:txBody>
      </p:sp>
      <p:pic>
        <p:nvPicPr>
          <p:cNvPr id="113" name="Google Shape;113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1078" y="3792617"/>
            <a:ext cx="67056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7"/>
          <p:cNvSpPr/>
          <p:nvPr/>
        </p:nvSpPr>
        <p:spPr>
          <a:xfrm>
            <a:off x="5765125" y="3792625"/>
            <a:ext cx="41217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lang="en-US" sz="2200"/>
              <a:t>Md. Mahamudur Rahman </a:t>
            </a:r>
            <a:endParaRPr sz="2200" b="0" i="0" u="none" strike="noStrike" cap="none"/>
          </a:p>
        </p:txBody>
      </p:sp>
      <p:sp>
        <p:nvSpPr>
          <p:cNvPr id="115" name="Google Shape;115;p27"/>
          <p:cNvSpPr/>
          <p:nvPr/>
        </p:nvSpPr>
        <p:spPr>
          <a:xfrm>
            <a:off x="5765125" y="4275415"/>
            <a:ext cx="2094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ID: </a:t>
            </a:r>
            <a:r>
              <a:rPr lang="en-US" sz="175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2022-3-60-182</a:t>
            </a:r>
            <a:endParaRPr sz="1750" b="0" i="0" u="none" strike="noStrike" cap="none"/>
          </a:p>
        </p:txBody>
      </p:sp>
      <p:pic>
        <p:nvPicPr>
          <p:cNvPr id="116" name="Google Shape;116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64491" y="3792617"/>
            <a:ext cx="670560" cy="6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/>
          <p:nvPr/>
        </p:nvSpPr>
        <p:spPr>
          <a:xfrm>
            <a:off x="10218550" y="3792625"/>
            <a:ext cx="3059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lang="en-US"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Tamim Hasan Saykat</a:t>
            </a:r>
            <a:endParaRPr sz="2200" b="0" i="0" u="none" strike="noStrike" cap="none"/>
          </a:p>
        </p:txBody>
      </p:sp>
      <p:sp>
        <p:nvSpPr>
          <p:cNvPr id="118" name="Google Shape;118;p27"/>
          <p:cNvSpPr/>
          <p:nvPr/>
        </p:nvSpPr>
        <p:spPr>
          <a:xfrm>
            <a:off x="10294739" y="4180165"/>
            <a:ext cx="2094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ID:2022-1-60-289</a:t>
            </a:r>
            <a:endParaRPr sz="1750" b="0" i="0" u="none" strike="noStrike" cap="none"/>
          </a:p>
        </p:txBody>
      </p:sp>
      <p:sp>
        <p:nvSpPr>
          <p:cNvPr id="119" name="Google Shape;119;p27"/>
          <p:cNvSpPr/>
          <p:nvPr/>
        </p:nvSpPr>
        <p:spPr>
          <a:xfrm>
            <a:off x="12500650" y="7292050"/>
            <a:ext cx="2129700" cy="93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9828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/>
          <p:nvPr/>
        </p:nvSpPr>
        <p:spPr>
          <a:xfrm>
            <a:off x="5921598" y="520950"/>
            <a:ext cx="77187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3200"/>
              <a:buFont typeface="Roboto Slab"/>
              <a:buNone/>
            </a:pPr>
            <a:r>
              <a:rPr lang="en-US" sz="3200" b="0" i="0" u="none" strike="noStrike" cap="none" dirty="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Problem </a:t>
            </a:r>
            <a:r>
              <a:rPr lang="en-US" sz="3200" dirty="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Statement </a:t>
            </a:r>
            <a:endParaRPr sz="3200" b="0" i="0" u="none" strike="noStrike" cap="none" dirty="0"/>
          </a:p>
        </p:txBody>
      </p:sp>
      <p:sp>
        <p:nvSpPr>
          <p:cNvPr id="127" name="Google Shape;127;p28"/>
          <p:cNvSpPr/>
          <p:nvPr/>
        </p:nvSpPr>
        <p:spPr>
          <a:xfrm>
            <a:off x="6585466" y="2617946"/>
            <a:ext cx="7332226" cy="61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600"/>
              <a:buFont typeface="Roboto"/>
              <a:buNone/>
            </a:pPr>
            <a:endParaRPr sz="1600" b="0" i="0" u="none" strike="noStrike" cap="none"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225" y="1007850"/>
            <a:ext cx="9320175" cy="7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/>
          <p:nvPr/>
        </p:nvSpPr>
        <p:spPr>
          <a:xfrm>
            <a:off x="133344" y="4483025"/>
            <a:ext cx="35157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450"/>
              <a:buFont typeface="Roboto Slab"/>
              <a:buNone/>
            </a:pPr>
            <a:r>
              <a:rPr lang="en-US" sz="4450" b="1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AS‑IS </a:t>
            </a:r>
            <a:r>
              <a:rPr lang="en-US" sz="445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Model</a:t>
            </a:r>
            <a:endParaRPr sz="4450" b="1" i="0" u="none" strike="noStrike" cap="none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450"/>
              <a:buFont typeface="Roboto Slab"/>
              <a:buNone/>
            </a:pPr>
            <a:endParaRPr sz="4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9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endParaRPr sz="1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9"/>
          <p:cNvSpPr/>
          <p:nvPr/>
        </p:nvSpPr>
        <p:spPr>
          <a:xfrm>
            <a:off x="12500650" y="7292050"/>
            <a:ext cx="2129700" cy="93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9" title="633154954_987947350411342_8154242615086824941_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050" y="0"/>
            <a:ext cx="8177826" cy="84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/>
          <p:nvPr/>
        </p:nvSpPr>
        <p:spPr>
          <a:xfrm>
            <a:off x="6105137" y="1383686"/>
            <a:ext cx="5664437" cy="53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2550"/>
              <a:buFont typeface="Roboto Slab"/>
              <a:buNone/>
            </a:pPr>
            <a:r>
              <a:rPr lang="en-US" sz="2550" b="0" i="0" u="none" strike="noStrike" cap="none" dirty="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Green Gaps in the Current System</a:t>
            </a:r>
            <a:endParaRPr sz="25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0252" y="2175055"/>
            <a:ext cx="408503" cy="408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/>
          <p:nvPr/>
        </p:nvSpPr>
        <p:spPr>
          <a:xfrm>
            <a:off x="6105137" y="2540582"/>
            <a:ext cx="2154198" cy="25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600"/>
              <a:buFont typeface="Roboto Slab"/>
              <a:buNone/>
            </a:pPr>
            <a:r>
              <a:rPr lang="en-US" sz="1600" b="0" i="0" u="none" strike="noStrike" cap="none" dirty="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Printed Paper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0"/>
          <p:cNvSpPr/>
          <p:nvPr/>
        </p:nvSpPr>
        <p:spPr>
          <a:xfrm>
            <a:off x="6058375" y="2795971"/>
            <a:ext cx="8000048" cy="22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50"/>
              <a:buFont typeface="Roboto"/>
              <a:buNone/>
            </a:pPr>
            <a:r>
              <a:rPr lang="en-US" sz="1250" b="0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Material waste at POS: single-use slips, token cards, non-recyclable packaging.</a:t>
            </a:r>
            <a:endParaRPr sz="12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8374" y="3274935"/>
            <a:ext cx="408503" cy="408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6058376" y="3738682"/>
            <a:ext cx="2042755" cy="25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600"/>
              <a:buFont typeface="Roboto Slab"/>
              <a:buNone/>
            </a:pPr>
            <a:r>
              <a:rPr lang="en-US" sz="1600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Unnecessary Travel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0"/>
          <p:cNvSpPr/>
          <p:nvPr/>
        </p:nvSpPr>
        <p:spPr>
          <a:xfrm>
            <a:off x="6058376" y="4064675"/>
            <a:ext cx="8000048" cy="22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50"/>
              <a:buFont typeface="Roboto"/>
              <a:buNone/>
            </a:pPr>
            <a:r>
              <a:rPr lang="en-US" sz="12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Direct CO2 from consumer commutes for vending; time-energy inefficiency.</a:t>
            </a:r>
            <a:endParaRPr sz="1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58374" y="4596230"/>
            <a:ext cx="408503" cy="408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/>
          <p:nvPr/>
        </p:nvSpPr>
        <p:spPr>
          <a:xfrm>
            <a:off x="6058376" y="5080635"/>
            <a:ext cx="2042755" cy="25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600"/>
              <a:buFont typeface="Roboto Slab"/>
              <a:buNone/>
            </a:pPr>
            <a:r>
              <a:rPr lang="en-US" sz="1600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Server Idle Waste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0"/>
          <p:cNvSpPr/>
          <p:nvPr/>
        </p:nvSpPr>
        <p:spPr>
          <a:xfrm>
            <a:off x="6058376" y="5406628"/>
            <a:ext cx="8000048" cy="22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50"/>
              <a:buFont typeface="Roboto"/>
              <a:buNone/>
            </a:pPr>
            <a:r>
              <a:rPr lang="en-US" sz="12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Monolithic servers run 24/7, low utilization, persistent baseline power draw.</a:t>
            </a:r>
            <a:endParaRPr sz="1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3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58376" y="5866924"/>
            <a:ext cx="408503" cy="408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/>
          <p:nvPr/>
        </p:nvSpPr>
        <p:spPr>
          <a:xfrm>
            <a:off x="6058376" y="6352648"/>
            <a:ext cx="2695206" cy="32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600"/>
              <a:buFont typeface="Roboto Slab"/>
              <a:buNone/>
            </a:pPr>
            <a:r>
              <a:rPr lang="en-US" sz="1600" b="0" i="0" u="none" strike="noStrike" cap="none" dirty="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Cellular Network Overhead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6058375" y="6741955"/>
            <a:ext cx="8000048" cy="22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50"/>
              <a:buFont typeface="Roboto"/>
              <a:buNone/>
            </a:pPr>
            <a:r>
              <a:rPr lang="en-US" sz="1250" b="0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SMS token mechanism creates high signaling overhead and redundant packets.</a:t>
            </a:r>
            <a:endParaRPr sz="12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0"/>
          <p:cNvSpPr/>
          <p:nvPr/>
        </p:nvSpPr>
        <p:spPr>
          <a:xfrm>
            <a:off x="12500650" y="7292050"/>
            <a:ext cx="2129700" cy="93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31"/>
          <p:cNvGraphicFramePr/>
          <p:nvPr/>
        </p:nvGraphicFramePr>
        <p:xfrm>
          <a:off x="801125" y="1322024"/>
          <a:ext cx="13506475" cy="6324525"/>
        </p:xfrm>
        <a:graphic>
          <a:graphicData uri="http://schemas.openxmlformats.org/drawingml/2006/table">
            <a:tbl>
              <a:tblPr>
                <a:noFill/>
                <a:tableStyleId>{7758BCAD-9617-4B7B-A792-C3B092A3D6D5}</a:tableStyleId>
              </a:tblPr>
              <a:tblGrid>
                <a:gridCol w="218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3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Gap Category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Description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Energy (kWh)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CO2​ (kg)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Justification (Benchmark)</a:t>
                      </a:r>
                      <a:endParaRPr sz="1600" b="1"/>
                    </a:p>
                  </a:txBody>
                  <a:tcPr marL="96050" marR="96050" marT="64025" marB="640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Travel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50 users taking 4 km round trips</a:t>
                      </a:r>
                      <a:endParaRPr sz="1600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30.0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17.79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0.15 kWh/km, 0.593 kg CO2/kWh</a:t>
                      </a:r>
                      <a:endParaRPr sz="1600"/>
                    </a:p>
                  </a:txBody>
                  <a:tcPr marL="96050" marR="96050" marT="64025" marB="640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Servers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Always-on monolithic server idle waste (Allocated)</a:t>
                      </a:r>
                      <a:endParaRPr sz="1600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15.0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8.89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150W idle for 24 hours.</a:t>
                      </a:r>
                      <a:endParaRPr sz="1600"/>
                    </a:p>
                  </a:txBody>
                  <a:tcPr marL="96050" marR="96050" marT="64025" marB="640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Printing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50 POS physical receipts printed</a:t>
                      </a:r>
                      <a:endParaRPr sz="1600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2.5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1.</a:t>
                      </a:r>
                      <a:r>
                        <a:rPr lang="en-US" sz="1800" b="1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73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0.05 kWh/page, 5g CO2 /page</a:t>
                      </a:r>
                      <a:endParaRPr sz="1600"/>
                    </a:p>
                  </a:txBody>
                  <a:tcPr marL="96050" marR="96050" marT="64025" marB="640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Network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Heavy SMS API / Cellular TCP overhead</a:t>
                      </a:r>
                      <a:endParaRPr sz="1600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1.0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0.59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0.02 kWh/transaction</a:t>
                      </a:r>
                      <a:endParaRPr sz="1600"/>
                    </a:p>
                  </a:txBody>
                  <a:tcPr marL="96050" marR="96050" marT="64025" marB="640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Total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Combined Inefficiencies</a:t>
                      </a:r>
                      <a:endParaRPr sz="1600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48.5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29</a:t>
                      </a:r>
                      <a:endParaRPr sz="1600" b="1"/>
                    </a:p>
                  </a:txBody>
                  <a:tcPr marL="96050" marR="96050" marT="64025" marB="64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Adjusted for Bangladesh Grid</a:t>
                      </a:r>
                      <a:endParaRPr sz="1600"/>
                    </a:p>
                  </a:txBody>
                  <a:tcPr marL="96050" marR="96050" marT="64025" marB="640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5" name="Google Shape;165;p31"/>
          <p:cNvSpPr txBox="1"/>
          <p:nvPr/>
        </p:nvSpPr>
        <p:spPr>
          <a:xfrm>
            <a:off x="1322025" y="292029"/>
            <a:ext cx="67441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Waste in AS-IS (Quantitative Analysis)</a:t>
            </a:r>
            <a:endParaRPr/>
          </a:p>
        </p:txBody>
      </p:sp>
      <p:sp>
        <p:nvSpPr>
          <p:cNvPr id="166" name="Google Shape;166;p31"/>
          <p:cNvSpPr/>
          <p:nvPr/>
        </p:nvSpPr>
        <p:spPr>
          <a:xfrm>
            <a:off x="12500650" y="7706325"/>
            <a:ext cx="2129700" cy="52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TO‑BE Model: Carbon‑Aware IoT Automation</a:t>
            </a:r>
            <a:endParaRPr sz="4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endParaRPr sz="1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/>
          <p:nvPr/>
        </p:nvSpPr>
        <p:spPr>
          <a:xfrm>
            <a:off x="12500650" y="7292050"/>
            <a:ext cx="2129700" cy="93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/>
          <p:nvPr/>
        </p:nvSpPr>
        <p:spPr>
          <a:xfrm>
            <a:off x="793790" y="276701"/>
            <a:ext cx="9861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3550"/>
              <a:buFont typeface="Roboto Slab"/>
              <a:buNone/>
            </a:pPr>
            <a:r>
              <a:rPr lang="en-US" sz="3550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Proposed Green Initiatives — Technical Pillars</a:t>
            </a:r>
            <a:endParaRPr sz="3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/>
          <p:cNvSpPr/>
          <p:nvPr/>
        </p:nvSpPr>
        <p:spPr>
          <a:xfrm>
            <a:off x="12500650" y="7292050"/>
            <a:ext cx="2129700" cy="93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33" title="diagra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13125"/>
            <a:ext cx="14470298" cy="698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/>
          <p:nvPr/>
        </p:nvSpPr>
        <p:spPr>
          <a:xfrm>
            <a:off x="691391" y="1080158"/>
            <a:ext cx="12151306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3550"/>
              <a:buFont typeface="Roboto Slab"/>
              <a:buNone/>
            </a:pPr>
            <a:r>
              <a:rPr lang="en-US" sz="3550" b="0" i="0" u="none" strike="noStrike" cap="none" dirty="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Proposed Green Initiatives — </a:t>
            </a:r>
            <a:r>
              <a:rPr lang="en-US" sz="3550" b="0" i="0" u="none" strike="noStrike" cap="none" dirty="0" smtClean="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Technical Pillars</a:t>
            </a:r>
            <a:endParaRPr sz="35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4"/>
          <p:cNvSpPr/>
          <p:nvPr/>
        </p:nvSpPr>
        <p:spPr>
          <a:xfrm>
            <a:off x="793790" y="2059305"/>
            <a:ext cx="4196400" cy="2811000"/>
          </a:xfrm>
          <a:prstGeom prst="roundRect">
            <a:avLst>
              <a:gd name="adj" fmla="val 5205"/>
            </a:avLst>
          </a:prstGeom>
          <a:solidFill>
            <a:srgbClr val="FBFCFE"/>
          </a:solidFill>
          <a:ln w="30475" cap="flat" cmpd="sng">
            <a:solidFill>
              <a:srgbClr val="CFD2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310" y="2059305"/>
            <a:ext cx="121920" cy="281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/>
          <p:nvPr/>
        </p:nvSpPr>
        <p:spPr>
          <a:xfrm>
            <a:off x="1142524" y="231659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1. OTA Telemetry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1142524" y="2807018"/>
            <a:ext cx="35904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1750" b="0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Secure firmware and balance sync over encrypted channels — eliminates physical vending and paper tokens.</a:t>
            </a:r>
            <a:endParaRPr sz="17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5216962" y="2059305"/>
            <a:ext cx="4196400" cy="2811000"/>
          </a:xfrm>
          <a:prstGeom prst="roundRect">
            <a:avLst>
              <a:gd name="adj" fmla="val 5205"/>
            </a:avLst>
          </a:prstGeom>
          <a:solidFill>
            <a:srgbClr val="FBFCFE"/>
          </a:solidFill>
          <a:ln w="30475" cap="flat" cmpd="sng">
            <a:solidFill>
              <a:srgbClr val="CFD2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6482" y="2059305"/>
            <a:ext cx="121920" cy="281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/>
          <p:nvPr/>
        </p:nvSpPr>
        <p:spPr>
          <a:xfrm>
            <a:off x="5565696" y="2316599"/>
            <a:ext cx="369132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lang="en-US" sz="2200" b="0" i="0" u="none" strike="noStrike" cap="none" dirty="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2. </a:t>
            </a:r>
            <a:r>
              <a:rPr lang="en-US" sz="2200" b="0" i="0" u="none" strike="noStrike" cap="none" dirty="0" err="1" smtClean="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Serverless</a:t>
            </a:r>
            <a:r>
              <a:rPr lang="en-US" sz="2200" dirty="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2200" b="0" i="0" u="none" strike="noStrike" cap="none" dirty="0" smtClean="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Architecture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5565696" y="2988518"/>
            <a:ext cx="35904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1750" b="0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Event-driven compute (cold-start optimized) to remove 24/7 idle baseline; scale to demand.</a:t>
            </a:r>
            <a:endParaRPr sz="17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9640133" y="2059305"/>
            <a:ext cx="4196400" cy="2811000"/>
          </a:xfrm>
          <a:prstGeom prst="roundRect">
            <a:avLst>
              <a:gd name="adj" fmla="val 5205"/>
            </a:avLst>
          </a:prstGeom>
          <a:solidFill>
            <a:srgbClr val="FBFCFE"/>
          </a:solidFill>
          <a:ln w="30475" cap="flat" cmpd="sng">
            <a:solidFill>
              <a:srgbClr val="CFD2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9653" y="2059305"/>
            <a:ext cx="121920" cy="28109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9988868" y="2316599"/>
            <a:ext cx="35904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3. Carbon‑Aware Scheduling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9988868" y="3161348"/>
            <a:ext cx="35904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BPMN Timer Events shift non-critical syncs to off‑peak grid carbon windows (e.g., 03:00 local time).</a:t>
            </a:r>
            <a:endParaRPr sz="1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793790" y="5097066"/>
            <a:ext cx="4196400" cy="2093700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75" cap="flat" cmpd="sng">
            <a:solidFill>
              <a:srgbClr val="CFD2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310" y="5097066"/>
            <a:ext cx="121920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/>
          <p:nvPr/>
        </p:nvSpPr>
        <p:spPr>
          <a:xfrm>
            <a:off x="1142524" y="535436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4. Parallel Execution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1142524" y="5844778"/>
            <a:ext cx="35904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AND‑gateways enable concurrent DB/app sync to reduce wall-clock time and transient energy use.</a:t>
            </a:r>
            <a:endParaRPr sz="1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5216962" y="5097066"/>
            <a:ext cx="4196400" cy="2093700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75" cap="flat" cmpd="sng">
            <a:solidFill>
              <a:srgbClr val="CFD2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482" y="5097066"/>
            <a:ext cx="121920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>
            <a:off x="5565696" y="5354360"/>
            <a:ext cx="30204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5. Smart Edge Triggers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5565696" y="5844778"/>
            <a:ext cx="35904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Edge filtering at IoT nodes to suppress redundant pings and only emit events on state deltas.</a:t>
            </a:r>
            <a:endParaRPr sz="1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12500650" y="7292050"/>
            <a:ext cx="2129700" cy="93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Slab</vt:lpstr>
      <vt:lpstr>Roboto</vt:lpstr>
      <vt:lpstr>Arial</vt:lpstr>
      <vt:lpstr>Calibri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Lovely</dc:creator>
  <cp:lastModifiedBy>Mehedul IT</cp:lastModifiedBy>
  <cp:revision>2</cp:revision>
  <dcterms:modified xsi:type="dcterms:W3CDTF">2026-02-22T06:34:58Z</dcterms:modified>
</cp:coreProperties>
</file>